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1" r:id="rId3"/>
    <p:sldId id="280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81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8CFF"/>
    <a:srgbClr val="B68DFF"/>
    <a:srgbClr val="D183FF"/>
    <a:srgbClr val="B673E3"/>
    <a:srgbClr val="9F46E4"/>
    <a:srgbClr val="D4DCA0"/>
    <a:srgbClr val="FCF586"/>
    <a:srgbClr val="1C4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62"/>
    <p:restoredTop sz="90698"/>
  </p:normalViewPr>
  <p:slideViewPr>
    <p:cSldViewPr snapToGrid="0">
      <p:cViewPr varScale="1">
        <p:scale>
          <a:sx n="62" d="100"/>
          <a:sy n="62" d="100"/>
        </p:scale>
        <p:origin x="200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0EB048-3F2D-094E-A9CA-2008D00F33DB}" type="datetimeFigureOut">
              <a:rPr lang="en-US" smtClean="0"/>
              <a:t>4/14/25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19F2A-2E39-5B43-B29D-5D93382E8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39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19F2A-2E39-5B43-B29D-5D93382E80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533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might want pdf</a:t>
            </a:r>
          </a:p>
          <a:p>
            <a:r>
              <a:rPr lang="en-US" dirty="0"/>
              <a:t>One to one </a:t>
            </a:r>
            <a:r>
              <a:rPr lang="en-US" dirty="0" err="1"/>
              <a:t>comparion</a:t>
            </a:r>
            <a:r>
              <a:rPr lang="en-US" dirty="0"/>
              <a:t> of bill </a:t>
            </a:r>
            <a:r>
              <a:rPr lang="en-US" dirty="0" err="1"/>
              <a:t>moore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19F2A-2E39-5B43-B29D-5D93382E80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186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35026-2517-F715-7254-433DFC184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F569CD-36AC-0AEE-49F7-50E8CD8BB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latin typeface="SF Pro Text" pitchFamily="2" charset="0"/>
                <a:ea typeface="SF Pro Text" pitchFamily="2" charset="0"/>
                <a:cs typeface="SF Pro Text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DE8D5-A307-9976-4F3B-BC14A55ED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972F2-A00E-E1DF-EEB2-B1DCEA0E8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A242E-B4EE-0F04-316F-CA1B5756B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60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49955-1123-E8F2-B7CE-C3142AAB1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270A60-28D8-7876-60AC-5F2A587E5E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06337-EFD0-D7E5-2AFE-11A4A8791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AD553-925D-9AB7-0F37-CF4222C50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2B547-682B-67F0-356A-79832404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17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7442B6-2505-4135-EDB4-ED5F0368DC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74C8B3-6B20-FC46-EB9A-90D01A96F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8B2B4-14EF-04D8-DE31-0C26E057A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03C14-0710-644F-F21C-13809DFC5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80DA5-D407-77DE-0272-60ABF0296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92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4E08E-DD0D-B73A-7F5F-682E90ECC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823A1-5D5C-74DB-CE41-208C0601A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42FE6-A2A2-FF3F-7367-DC5DBF5D4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22D90-F079-A2BE-A0F8-6BA30ADB5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4B449-1566-16DE-59E2-D6BCB328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312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FFB04-79C5-B626-A451-54681652C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F4643-2E23-4734-0BDF-C14FCD0C4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BA2CB-725E-79CA-672E-CCEB1A167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5999F-61C5-6B1B-7015-C06B04DF2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95D51-C1B2-9022-42D6-40946D054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31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CA8F8-BEB3-5D66-2388-55D8293AB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729FE-2CDD-27F2-CFBA-DF342341E9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B5038-BB0F-FE85-9471-4DE0D1E97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8C91-F47F-CE18-9178-BAC6985C2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4E6275-2581-6449-77CB-B44A2E2CF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7B14C8-B6B8-B01D-3FED-884212150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723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21AB9-778C-672F-26E9-7D2CC20CA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D12A0-8EC1-DE48-529F-8F545D507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8B18E-9F8D-7D31-9934-576003CB3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04927-7793-4637-FC23-56AD4D3B76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E8C0B4-1387-3C8B-8DD5-502EDE51C3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E609E0-E441-047A-AEBE-85742F78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C873CA-0E5D-33CC-F78D-2D8C07201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A46B99-204C-74E8-7EAC-1CD018CD8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761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8E548-FE4E-B44E-EB7E-C2ACD2671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D9F256-B697-018E-B5DD-C329EB30B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0D373D-9E69-D76D-5086-19F62AD00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B3E206-DBE5-4951-8787-11628EECD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440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3FE1BB-3B76-CB82-1F17-399AE10A4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0833F7-3C24-6D52-F5CC-559191F7C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BA4D62-7649-8E6A-6CFE-A5232D74D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587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AB5FD-09DF-01CF-F5DF-291154F2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81DB7-6C36-CBA4-21C3-47D406C28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B85A5E-7145-AE7E-978A-08D664FEE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B77A4A-0637-269B-FF27-7D18AD31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009C32-083B-10F3-D290-0010754ED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4E5EF6-FF49-3494-5DCF-463DDF750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95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9D5EC-1355-EEB7-825B-8142F6F81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DABE8B-6A4D-F630-A91B-3985434ED2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DE699A-8F9D-CF00-AE21-1A18B63A50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B5B6D-A5BB-8ACD-18A0-901633812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FC962-4034-74B9-4EF0-037553E30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FDABE-E125-8721-7F6B-F2D3FA8C1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03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2D6095-08F7-0EE7-3185-750BC0F5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A2336-1C52-F22B-9C90-7F7E64655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CE509-5658-6205-71B0-4A64BF107D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9FC85D-2525-B34B-A7A7-09DC6BD8EB04}" type="datetimeFigureOut">
              <a:rPr lang="en-US" smtClean="0"/>
              <a:t>4/14/25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40215-A677-6FE1-77D3-86E07092A0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AFAF5-E1EA-473A-F60C-E7C2CDD6C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4BB31A-21AC-1944-A41A-0F65D5ABC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274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/>
          </a:solidFill>
          <a:latin typeface="Futura Medium" panose="020B0602020204020303" pitchFamily="34" charset="-79"/>
          <a:ea typeface="+mj-ea"/>
          <a:cs typeface="Futura Medium" panose="020B06020202040203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F Pro Text" pitchFamily="2" charset="0"/>
          <a:ea typeface="SF Pro Text" pitchFamily="2" charset="0"/>
          <a:cs typeface="SF Pro Text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F Pro Text" pitchFamily="2" charset="0"/>
          <a:ea typeface="SF Pro Text" pitchFamily="2" charset="0"/>
          <a:cs typeface="SF Pro Text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F Pro Text" pitchFamily="2" charset="0"/>
          <a:ea typeface="SF Pro Text" pitchFamily="2" charset="0"/>
          <a:cs typeface="SF Pro Text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F Pro Text" pitchFamily="2" charset="0"/>
          <a:ea typeface="SF Pro Text" pitchFamily="2" charset="0"/>
          <a:cs typeface="SF Pro Text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F Pro Text" pitchFamily="2" charset="0"/>
          <a:ea typeface="SF Pro Text" pitchFamily="2" charset="0"/>
          <a:cs typeface="SF Pro Text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B0DD9-EA13-60DB-3806-7E304F27CC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US" sz="4800" dirty="0"/>
              <a:t>XPC Chart Review Simulator: Abstract to Concrete.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D649DB-F549-1E90-EA26-A742C76FE8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US" b="1" dirty="0"/>
              <a:t>Morris Aguilar, Ph.D.</a:t>
            </a:r>
          </a:p>
          <a:p>
            <a:r>
              <a:rPr lang="en-US" dirty="0"/>
              <a:t>Generative AI (GenAI) Fellow at XPC</a:t>
            </a:r>
          </a:p>
          <a:p>
            <a:r>
              <a:rPr lang="en-US" dirty="0"/>
              <a:t>04-14-2025</a:t>
            </a:r>
          </a:p>
        </p:txBody>
      </p:sp>
    </p:spTree>
    <p:extLst>
      <p:ext uri="{BB962C8B-B14F-4D97-AF65-F5344CB8AC3E}">
        <p14:creationId xmlns:p14="http://schemas.microsoft.com/office/powerpoint/2010/main" val="3233526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F3CEF-DACE-FE1B-BE3C-51A2E2569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Demo 3</a:t>
            </a:r>
          </a:p>
        </p:txBody>
      </p:sp>
      <p:pic>
        <p:nvPicPr>
          <p:cNvPr id="4" name="Screen Recording 2025-04-14 at 6.29.24 PM.mov">
            <a:hlinkClick r:id="" action="ppaction://media"/>
            <a:extLst>
              <a:ext uri="{FF2B5EF4-FFF2-40B4-BE49-F238E27FC236}">
                <a16:creationId xmlns:a16="http://schemas.microsoft.com/office/drawing/2014/main" id="{423C13F3-DA40-F42A-68E9-37C181A2356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5623" y="1396508"/>
            <a:ext cx="8089379" cy="4971523"/>
          </a:xfrm>
        </p:spPr>
      </p:pic>
    </p:spTree>
    <p:extLst>
      <p:ext uri="{BB962C8B-B14F-4D97-AF65-F5344CB8AC3E}">
        <p14:creationId xmlns:p14="http://schemas.microsoft.com/office/powerpoint/2010/main" val="377350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673F0-C0B4-1A37-DED6-64477D550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Prototypes Presented Demonstrate the Feasibility of a Bulk Chart Review Dashboard.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BB3194-1494-4307-A41B-5EEFB99369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280"/>
          <a:stretch/>
        </p:blipFill>
        <p:spPr>
          <a:xfrm>
            <a:off x="2209800" y="1732728"/>
            <a:ext cx="7772400" cy="43212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8307B8-2C4B-4067-8E9C-6CB7E7381E0E}"/>
              </a:ext>
            </a:extLst>
          </p:cNvPr>
          <p:cNvSpPr txBox="1"/>
          <p:nvPr/>
        </p:nvSpPr>
        <p:spPr>
          <a:xfrm>
            <a:off x="838200" y="6338986"/>
            <a:ext cx="2813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Source: Paulius Mui, M.D., XPC</a:t>
            </a:r>
          </a:p>
        </p:txBody>
      </p:sp>
    </p:spTree>
    <p:extLst>
      <p:ext uri="{BB962C8B-B14F-4D97-AF65-F5344CB8AC3E}">
        <p14:creationId xmlns:p14="http://schemas.microsoft.com/office/powerpoint/2010/main" val="2759808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744D2-FC3A-26FD-ABD0-ABB310C36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Next Steps: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78460-CCCB-1FB1-3E07-A340FEE1D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Bulk chart review dashboard</a:t>
            </a:r>
          </a:p>
          <a:p>
            <a:endParaRPr lang="en-US" dirty="0"/>
          </a:p>
          <a:p>
            <a:r>
              <a:rPr lang="en-US" dirty="0"/>
              <a:t>Integrating the cost-effective medication management analysis.</a:t>
            </a:r>
          </a:p>
          <a:p>
            <a:endParaRPr lang="en-US" dirty="0"/>
          </a:p>
          <a:p>
            <a:r>
              <a:rPr lang="en-US" dirty="0"/>
              <a:t>AWS Implementation Bedrock.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373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1F3FC-B8AA-3B60-04A0-3E30691D0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Completed Objectives Since Last Meeting.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C96C0-D035-26EA-10B6-4B9DB0DF8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1461"/>
            <a:ext cx="10515600" cy="374145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Prototyping how the user/learner interacts with the feedback.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GenAI outputs are delivered to the user via their browser.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Dynamic assembly of HTML from the JSON outputs.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2. Partial completion of the drug price list.</a:t>
            </a:r>
          </a:p>
        </p:txBody>
      </p:sp>
    </p:spTree>
    <p:extLst>
      <p:ext uri="{BB962C8B-B14F-4D97-AF65-F5344CB8AC3E}">
        <p14:creationId xmlns:p14="http://schemas.microsoft.com/office/powerpoint/2010/main" val="2401577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AB4AC-E0E0-F772-2DBE-0C0CAD54B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Focusing on Prototyping the Browser Ready Chart Review Contents.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7661F9-5BC6-F3D7-2D24-DCFB197D4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423" y="3263208"/>
            <a:ext cx="1244697" cy="124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12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3B831F31-BE04-DAEB-0E8F-94A805CD29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15480" y="3315407"/>
            <a:ext cx="553074" cy="55307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3F6003-A0A5-D704-92FA-10E5D761E799}"/>
              </a:ext>
            </a:extLst>
          </p:cNvPr>
          <p:cNvSpPr txBox="1"/>
          <p:nvPr/>
        </p:nvSpPr>
        <p:spPr>
          <a:xfrm>
            <a:off x="1703128" y="4087022"/>
            <a:ext cx="96532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Local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Python</a:t>
            </a:r>
            <a:b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</a:br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Code API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Chart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Review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Query</a:t>
            </a: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B9D3D305-0ED0-55B1-BEB0-018B7272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5824" y="3089275"/>
            <a:ext cx="537563" cy="53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BFB2F35A-02ED-1A5A-6E0B-15F1FA2D8B9A}"/>
              </a:ext>
            </a:extLst>
          </p:cNvPr>
          <p:cNvSpPr/>
          <p:nvPr/>
        </p:nvSpPr>
        <p:spPr>
          <a:xfrm>
            <a:off x="2816532" y="3685514"/>
            <a:ext cx="124944" cy="12494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6E4A278-712C-AFEC-DAEB-CA47E7A9E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888" y="3263208"/>
            <a:ext cx="1244697" cy="124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Content Placeholder 12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5EC91B3A-BA68-482D-9E9F-C8EC5AB51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5945" y="3315407"/>
            <a:ext cx="553074" cy="5530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92EF37-C816-F439-EA94-2B5C926C1F9D}"/>
              </a:ext>
            </a:extLst>
          </p:cNvPr>
          <p:cNvSpPr txBox="1"/>
          <p:nvPr/>
        </p:nvSpPr>
        <p:spPr>
          <a:xfrm>
            <a:off x="7453593" y="4087022"/>
            <a:ext cx="77777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Local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Python</a:t>
            </a:r>
            <a:b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</a:br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Code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5B1C30C-F401-930F-ACC8-2CD49FC637BB}"/>
              </a:ext>
            </a:extLst>
          </p:cNvPr>
          <p:cNvGrpSpPr/>
          <p:nvPr/>
        </p:nvGrpSpPr>
        <p:grpSpPr>
          <a:xfrm>
            <a:off x="9894972" y="3232725"/>
            <a:ext cx="502859" cy="762313"/>
            <a:chOff x="1969626" y="3471138"/>
            <a:chExt cx="502859" cy="762313"/>
          </a:xfrm>
        </p:grpSpPr>
        <p:sp>
          <p:nvSpPr>
            <p:cNvPr id="13" name="Snip Single Corner Rectangle 12">
              <a:extLst>
                <a:ext uri="{FF2B5EF4-FFF2-40B4-BE49-F238E27FC236}">
                  <a16:creationId xmlns:a16="http://schemas.microsoft.com/office/drawing/2014/main" id="{2B20859D-FA57-E32C-969C-015B9856D63F}"/>
                </a:ext>
              </a:extLst>
            </p:cNvPr>
            <p:cNvSpPr/>
            <p:nvPr/>
          </p:nvSpPr>
          <p:spPr>
            <a:xfrm>
              <a:off x="1969626" y="3471138"/>
              <a:ext cx="502859" cy="762313"/>
            </a:xfrm>
            <a:prstGeom prst="snip1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77DF6CD-13C8-117F-FEEC-37E2D496B74D}"/>
                </a:ext>
              </a:extLst>
            </p:cNvPr>
            <p:cNvCxnSpPr/>
            <p:nvPr/>
          </p:nvCxnSpPr>
          <p:spPr>
            <a:xfrm>
              <a:off x="2050205" y="3662971"/>
              <a:ext cx="357334" cy="0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E1AAD66-8CBF-1B2F-B2B5-74C4CCB04FEE}"/>
                </a:ext>
              </a:extLst>
            </p:cNvPr>
            <p:cNvCxnSpPr/>
            <p:nvPr/>
          </p:nvCxnSpPr>
          <p:spPr>
            <a:xfrm>
              <a:off x="2050205" y="3802980"/>
              <a:ext cx="357334" cy="0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E72FF12-98F3-C78F-01BE-7BB542765756}"/>
                </a:ext>
              </a:extLst>
            </p:cNvPr>
            <p:cNvCxnSpPr/>
            <p:nvPr/>
          </p:nvCxnSpPr>
          <p:spPr>
            <a:xfrm>
              <a:off x="2050205" y="4095534"/>
              <a:ext cx="357334" cy="0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869FB86-B011-02B4-58CA-64784D919BE9}"/>
                </a:ext>
              </a:extLst>
            </p:cNvPr>
            <p:cNvCxnSpPr/>
            <p:nvPr/>
          </p:nvCxnSpPr>
          <p:spPr>
            <a:xfrm>
              <a:off x="2050205" y="3949257"/>
              <a:ext cx="357334" cy="0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C7E242A-4BB0-C2EC-B12B-B89C24B0BED0}"/>
              </a:ext>
            </a:extLst>
          </p:cNvPr>
          <p:cNvGrpSpPr/>
          <p:nvPr/>
        </p:nvGrpSpPr>
        <p:grpSpPr>
          <a:xfrm>
            <a:off x="3518091" y="3079021"/>
            <a:ext cx="2748401" cy="1916679"/>
            <a:chOff x="5178724" y="3088457"/>
            <a:chExt cx="2748401" cy="1916679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82915BAB-A39E-5772-7A55-25C05E07684D}"/>
                </a:ext>
              </a:extLst>
            </p:cNvPr>
            <p:cNvSpPr/>
            <p:nvPr/>
          </p:nvSpPr>
          <p:spPr>
            <a:xfrm>
              <a:off x="5178724" y="3088457"/>
              <a:ext cx="2748401" cy="191667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 descr="A black background with a black square&#10;&#10;AI-generated content may be incorrect.">
              <a:extLst>
                <a:ext uri="{FF2B5EF4-FFF2-40B4-BE49-F238E27FC236}">
                  <a16:creationId xmlns:a16="http://schemas.microsoft.com/office/drawing/2014/main" id="{1EB6ABD7-EFD3-BA3B-4CA1-43C1F2ABFF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71698" y="3272644"/>
              <a:ext cx="865473" cy="865473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7246DB2-BB32-92B1-1057-0162E99FFB7E}"/>
                </a:ext>
              </a:extLst>
            </p:cNvPr>
            <p:cNvSpPr txBox="1"/>
            <p:nvPr/>
          </p:nvSpPr>
          <p:spPr>
            <a:xfrm>
              <a:off x="5401118" y="4151259"/>
              <a:ext cx="8066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SF Pro Text" pitchFamily="2" charset="0"/>
                  <a:ea typeface="SF Pro Text" pitchFamily="2" charset="0"/>
                  <a:cs typeface="SF Pro Text" pitchFamily="2" charset="0"/>
                </a:rPr>
                <a:t>OpenAI</a:t>
              </a:r>
            </a:p>
            <a:p>
              <a:r>
                <a:rPr lang="en-US" sz="1400" dirty="0">
                  <a:latin typeface="SF Pro Text" pitchFamily="2" charset="0"/>
                  <a:ea typeface="SF Pro Text" pitchFamily="2" charset="0"/>
                  <a:cs typeface="SF Pro Text" pitchFamily="2" charset="0"/>
                </a:rPr>
                <a:t>API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2302589-E00B-C5AC-99B0-2CA94BD82440}"/>
                </a:ext>
              </a:extLst>
            </p:cNvPr>
            <p:cNvGrpSpPr/>
            <p:nvPr/>
          </p:nvGrpSpPr>
          <p:grpSpPr>
            <a:xfrm>
              <a:off x="7006761" y="3341934"/>
              <a:ext cx="789294" cy="1562478"/>
              <a:chOff x="7030955" y="3331863"/>
              <a:chExt cx="789294" cy="1562478"/>
            </a:xfrm>
          </p:grpSpPr>
          <p:pic>
            <p:nvPicPr>
              <p:cNvPr id="24" name="Picture 23" descr="A black and white logo&#10;&#10;AI-generated content may be incorrect.">
                <a:extLst>
                  <a:ext uri="{FF2B5EF4-FFF2-40B4-BE49-F238E27FC236}">
                    <a16:creationId xmlns:a16="http://schemas.microsoft.com/office/drawing/2014/main" id="{9462C19D-844E-52DB-3C77-C627D4E209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30955" y="3331863"/>
                <a:ext cx="789294" cy="789294"/>
              </a:xfrm>
              <a:prstGeom prst="rect">
                <a:avLst/>
              </a:prstGeom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95AFADC-6455-36E7-D33D-80964354947A}"/>
                  </a:ext>
                </a:extLst>
              </p:cNvPr>
              <p:cNvSpPr txBox="1"/>
              <p:nvPr/>
            </p:nvSpPr>
            <p:spPr>
              <a:xfrm>
                <a:off x="7030955" y="4155677"/>
                <a:ext cx="782587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>
                    <a:latin typeface="SF Pro Text" pitchFamily="2" charset="0"/>
                    <a:ea typeface="SF Pro Text" pitchFamily="2" charset="0"/>
                    <a:cs typeface="SF Pro Text" pitchFamily="2" charset="0"/>
                  </a:rPr>
                  <a:t>JSON</a:t>
                </a:r>
              </a:p>
              <a:p>
                <a:r>
                  <a:rPr lang="en-US" sz="1400" dirty="0">
                    <a:latin typeface="SF Pro Text" pitchFamily="2" charset="0"/>
                    <a:ea typeface="SF Pro Text" pitchFamily="2" charset="0"/>
                    <a:cs typeface="SF Pro Text" pitchFamily="2" charset="0"/>
                  </a:rPr>
                  <a:t>Format</a:t>
                </a:r>
              </a:p>
              <a:p>
                <a:r>
                  <a:rPr lang="en-US" sz="1400" dirty="0">
                    <a:latin typeface="SF Pro Text" pitchFamily="2" charset="0"/>
                    <a:ea typeface="SF Pro Text" pitchFamily="2" charset="0"/>
                    <a:cs typeface="SF Pro Text" pitchFamily="2" charset="0"/>
                  </a:rPr>
                  <a:t>Output</a:t>
                </a:r>
              </a:p>
            </p:txBody>
          </p:sp>
        </p:grpSp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1665C5E0-9225-F83D-8CD6-F3326258D433}"/>
                </a:ext>
              </a:extLst>
            </p:cNvPr>
            <p:cNvSpPr/>
            <p:nvPr/>
          </p:nvSpPr>
          <p:spPr>
            <a:xfrm>
              <a:off x="6361189" y="3481980"/>
              <a:ext cx="521554" cy="439786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6" name="Right Arrow 25">
            <a:extLst>
              <a:ext uri="{FF2B5EF4-FFF2-40B4-BE49-F238E27FC236}">
                <a16:creationId xmlns:a16="http://schemas.microsoft.com/office/drawing/2014/main" id="{F2C0F580-8DF5-21E3-5018-8E9C96E359EB}"/>
              </a:ext>
            </a:extLst>
          </p:cNvPr>
          <p:cNvSpPr/>
          <p:nvPr/>
        </p:nvSpPr>
        <p:spPr>
          <a:xfrm>
            <a:off x="8923840" y="3428695"/>
            <a:ext cx="521554" cy="43978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101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939E7EA-1E88-3C0D-74AA-AD03BED36E03}"/>
              </a:ext>
            </a:extLst>
          </p:cNvPr>
          <p:cNvSpPr/>
          <p:nvPr/>
        </p:nvSpPr>
        <p:spPr>
          <a:xfrm>
            <a:off x="3054371" y="3685514"/>
            <a:ext cx="124944" cy="12494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F49CC94-9EE7-7BAE-F0D1-8C1CC0643437}"/>
              </a:ext>
            </a:extLst>
          </p:cNvPr>
          <p:cNvSpPr/>
          <p:nvPr/>
        </p:nvSpPr>
        <p:spPr>
          <a:xfrm>
            <a:off x="3260370" y="3685514"/>
            <a:ext cx="124944" cy="12494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8">
            <a:extLst>
              <a:ext uri="{FF2B5EF4-FFF2-40B4-BE49-F238E27FC236}">
                <a16:creationId xmlns:a16="http://schemas.microsoft.com/office/drawing/2014/main" id="{47536AC2-7949-C574-5AC9-D739A627A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8801" y="3089275"/>
            <a:ext cx="537563" cy="53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2420D607-4D7C-94D9-8E25-8213714FFF5D}"/>
              </a:ext>
            </a:extLst>
          </p:cNvPr>
          <p:cNvSpPr/>
          <p:nvPr/>
        </p:nvSpPr>
        <p:spPr>
          <a:xfrm>
            <a:off x="6489509" y="3685514"/>
            <a:ext cx="124944" cy="12494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D01ED5-06A5-89AB-EBFA-3697DA522266}"/>
              </a:ext>
            </a:extLst>
          </p:cNvPr>
          <p:cNvSpPr/>
          <p:nvPr/>
        </p:nvSpPr>
        <p:spPr>
          <a:xfrm>
            <a:off x="6727348" y="3685514"/>
            <a:ext cx="124944" cy="12494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1A53F1B-66A9-6CD6-375A-2645B815B3B8}"/>
              </a:ext>
            </a:extLst>
          </p:cNvPr>
          <p:cNvSpPr/>
          <p:nvPr/>
        </p:nvSpPr>
        <p:spPr>
          <a:xfrm>
            <a:off x="6933347" y="3685514"/>
            <a:ext cx="124944" cy="12494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2858C3-0C59-272F-2070-6792E0F37BFA}"/>
              </a:ext>
            </a:extLst>
          </p:cNvPr>
          <p:cNvSpPr txBox="1"/>
          <p:nvPr/>
        </p:nvSpPr>
        <p:spPr>
          <a:xfrm>
            <a:off x="9648686" y="4063695"/>
            <a:ext cx="146226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Browser Ready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Chart Review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Document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F109ECBF-54E1-B39C-6F70-EBE562CC3960}"/>
              </a:ext>
            </a:extLst>
          </p:cNvPr>
          <p:cNvSpPr/>
          <p:nvPr/>
        </p:nvSpPr>
        <p:spPr>
          <a:xfrm>
            <a:off x="7169259" y="2962415"/>
            <a:ext cx="3941687" cy="2249214"/>
          </a:xfrm>
          <a:prstGeom prst="roundRect">
            <a:avLst/>
          </a:prstGeom>
          <a:noFill/>
          <a:ln w="57150">
            <a:solidFill>
              <a:srgbClr val="A18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72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11" grpId="0"/>
      <p:bldP spid="26" grpId="0" animBg="1"/>
      <p:bldP spid="27" grpId="0" animBg="1"/>
      <p:bldP spid="28" grpId="0" animBg="1"/>
      <p:bldP spid="30" grpId="0" animBg="1"/>
      <p:bldP spid="31" grpId="0" animBg="1"/>
      <p:bldP spid="32" grpId="0" animBg="1"/>
      <p:bldP spid="33" grpId="0"/>
      <p:bldP spid="5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99347-E185-3738-20A9-883CB0E78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Automatically Creating the HTML from the GenAI JSON Output with an HTML Template.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F2A4733-CB55-81F6-7990-974C9B971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3464" y="3246132"/>
            <a:ext cx="1244697" cy="1244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Content Placeholder 12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41A5999B-D9C7-5C5A-3993-6B93BB1F9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521" y="3298331"/>
            <a:ext cx="553074" cy="5530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AF2F3E-BA0A-2C2D-A03C-9A5CF467FE8A}"/>
              </a:ext>
            </a:extLst>
          </p:cNvPr>
          <p:cNvSpPr txBox="1"/>
          <p:nvPr/>
        </p:nvSpPr>
        <p:spPr>
          <a:xfrm>
            <a:off x="2260169" y="4069946"/>
            <a:ext cx="77777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Local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Python</a:t>
            </a:r>
            <a:b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</a:br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Code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A64024-63B9-7B25-669D-82731094E572}"/>
              </a:ext>
            </a:extLst>
          </p:cNvPr>
          <p:cNvGrpSpPr/>
          <p:nvPr/>
        </p:nvGrpSpPr>
        <p:grpSpPr>
          <a:xfrm>
            <a:off x="9170158" y="3179958"/>
            <a:ext cx="502859" cy="762313"/>
            <a:chOff x="1969626" y="3471138"/>
            <a:chExt cx="502859" cy="762313"/>
          </a:xfrm>
        </p:grpSpPr>
        <p:sp>
          <p:nvSpPr>
            <p:cNvPr id="13" name="Snip Single Corner Rectangle 12">
              <a:extLst>
                <a:ext uri="{FF2B5EF4-FFF2-40B4-BE49-F238E27FC236}">
                  <a16:creationId xmlns:a16="http://schemas.microsoft.com/office/drawing/2014/main" id="{F9E358EE-A16A-4C3B-85A0-11472FECAC3A}"/>
                </a:ext>
              </a:extLst>
            </p:cNvPr>
            <p:cNvSpPr/>
            <p:nvPr/>
          </p:nvSpPr>
          <p:spPr>
            <a:xfrm>
              <a:off x="1969626" y="3471138"/>
              <a:ext cx="502859" cy="762313"/>
            </a:xfrm>
            <a:prstGeom prst="snip1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6CB2FD7-A567-C9BB-6DBA-DF1F76CCCFE3}"/>
                </a:ext>
              </a:extLst>
            </p:cNvPr>
            <p:cNvCxnSpPr/>
            <p:nvPr/>
          </p:nvCxnSpPr>
          <p:spPr>
            <a:xfrm>
              <a:off x="2050205" y="3662971"/>
              <a:ext cx="357334" cy="0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A11118B-3D24-3429-183E-B50B2B7D3775}"/>
                </a:ext>
              </a:extLst>
            </p:cNvPr>
            <p:cNvCxnSpPr/>
            <p:nvPr/>
          </p:nvCxnSpPr>
          <p:spPr>
            <a:xfrm>
              <a:off x="2050205" y="3802980"/>
              <a:ext cx="357334" cy="0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7B13D6F-D900-1E5A-21FC-AE8686C4DA5C}"/>
                </a:ext>
              </a:extLst>
            </p:cNvPr>
            <p:cNvCxnSpPr/>
            <p:nvPr/>
          </p:nvCxnSpPr>
          <p:spPr>
            <a:xfrm>
              <a:off x="2050205" y="4095534"/>
              <a:ext cx="357334" cy="0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FC8B3AE-E192-BD1B-6752-247690BDAAE9}"/>
                </a:ext>
              </a:extLst>
            </p:cNvPr>
            <p:cNvCxnSpPr/>
            <p:nvPr/>
          </p:nvCxnSpPr>
          <p:spPr>
            <a:xfrm>
              <a:off x="2050205" y="3949257"/>
              <a:ext cx="357334" cy="0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ight Arrow 25">
            <a:extLst>
              <a:ext uri="{FF2B5EF4-FFF2-40B4-BE49-F238E27FC236}">
                <a16:creationId xmlns:a16="http://schemas.microsoft.com/office/drawing/2014/main" id="{C63E35D7-C2B9-C19C-6726-763EEF9E4ABC}"/>
              </a:ext>
            </a:extLst>
          </p:cNvPr>
          <p:cNvSpPr/>
          <p:nvPr/>
        </p:nvSpPr>
        <p:spPr>
          <a:xfrm>
            <a:off x="7906540" y="3548144"/>
            <a:ext cx="521554" cy="43978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101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E6B566-8384-7EF2-DF04-A20DB0252D95}"/>
              </a:ext>
            </a:extLst>
          </p:cNvPr>
          <p:cNvSpPr txBox="1"/>
          <p:nvPr/>
        </p:nvSpPr>
        <p:spPr>
          <a:xfrm>
            <a:off x="8923872" y="4010928"/>
            <a:ext cx="146226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Browser Ready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Chart Review</a:t>
            </a:r>
          </a:p>
          <a:p>
            <a:r>
              <a:rPr lang="en-US" sz="1400" dirty="0">
                <a:latin typeface="SF Pro Text" pitchFamily="2" charset="0"/>
                <a:ea typeface="SF Pro Text" pitchFamily="2" charset="0"/>
                <a:cs typeface="SF Pro Text" pitchFamily="2" charset="0"/>
              </a:rPr>
              <a:t>Document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9768DE9-E5C0-16D1-8DA6-0BCD63689AFC}"/>
              </a:ext>
            </a:extLst>
          </p:cNvPr>
          <p:cNvGrpSpPr/>
          <p:nvPr/>
        </p:nvGrpSpPr>
        <p:grpSpPr>
          <a:xfrm>
            <a:off x="4613327" y="3070166"/>
            <a:ext cx="789294" cy="1562478"/>
            <a:chOff x="7030955" y="3331863"/>
            <a:chExt cx="789294" cy="1562478"/>
          </a:xfrm>
        </p:grpSpPr>
        <p:pic>
          <p:nvPicPr>
            <p:cNvPr id="41" name="Picture 40" descr="A black and white logo&#10;&#10;AI-generated content may be incorrect.">
              <a:extLst>
                <a:ext uri="{FF2B5EF4-FFF2-40B4-BE49-F238E27FC236}">
                  <a16:creationId xmlns:a16="http://schemas.microsoft.com/office/drawing/2014/main" id="{B4D2870D-7616-CBD1-FA4C-C0FB879E07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30955" y="3331863"/>
              <a:ext cx="789294" cy="789294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7C93699-96BF-4771-1644-1EC415DD351E}"/>
                </a:ext>
              </a:extLst>
            </p:cNvPr>
            <p:cNvSpPr txBox="1"/>
            <p:nvPr/>
          </p:nvSpPr>
          <p:spPr>
            <a:xfrm>
              <a:off x="7030955" y="4155677"/>
              <a:ext cx="78258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SF Pro Text" pitchFamily="2" charset="0"/>
                  <a:ea typeface="SF Pro Text" pitchFamily="2" charset="0"/>
                  <a:cs typeface="SF Pro Text" pitchFamily="2" charset="0"/>
                </a:rPr>
                <a:t>JSON</a:t>
              </a:r>
            </a:p>
            <a:p>
              <a:r>
                <a:rPr lang="en-US" sz="1400" dirty="0">
                  <a:latin typeface="SF Pro Text" pitchFamily="2" charset="0"/>
                  <a:ea typeface="SF Pro Text" pitchFamily="2" charset="0"/>
                  <a:cs typeface="SF Pro Text" pitchFamily="2" charset="0"/>
                </a:rPr>
                <a:t>Format</a:t>
              </a:r>
            </a:p>
            <a:p>
              <a:r>
                <a:rPr lang="en-US" sz="1400" dirty="0">
                  <a:latin typeface="SF Pro Text" pitchFamily="2" charset="0"/>
                  <a:ea typeface="SF Pro Text" pitchFamily="2" charset="0"/>
                  <a:cs typeface="SF Pro Text" pitchFamily="2" charset="0"/>
                </a:rPr>
                <a:t>Output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524BDDD-A292-6AC1-1C06-898365EE7CD1}"/>
              </a:ext>
            </a:extLst>
          </p:cNvPr>
          <p:cNvSpPr txBox="1"/>
          <p:nvPr/>
        </p:nvSpPr>
        <p:spPr>
          <a:xfrm>
            <a:off x="6314821" y="3232725"/>
            <a:ext cx="1095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&lt;/HTML&gt;</a:t>
            </a:r>
          </a:p>
          <a:p>
            <a:endParaRPr lang="en-US" dirty="0"/>
          </a:p>
          <a:p>
            <a:r>
              <a:rPr lang="en-US" dirty="0"/>
              <a:t>HTML</a:t>
            </a:r>
          </a:p>
          <a:p>
            <a:r>
              <a:rPr lang="en-US" dirty="0"/>
              <a:t>Template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CA59D7-3F2E-159D-9FE0-8E8347D66CE4}"/>
              </a:ext>
            </a:extLst>
          </p:cNvPr>
          <p:cNvSpPr txBox="1"/>
          <p:nvPr/>
        </p:nvSpPr>
        <p:spPr>
          <a:xfrm>
            <a:off x="5852199" y="3540475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+</a:t>
            </a:r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F8F23C66-FABC-FDFC-D03A-05C6F40BF1E2}"/>
              </a:ext>
            </a:extLst>
          </p:cNvPr>
          <p:cNvSpPr/>
          <p:nvPr/>
        </p:nvSpPr>
        <p:spPr>
          <a:xfrm>
            <a:off x="3686448" y="3512962"/>
            <a:ext cx="521554" cy="439786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1016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099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291FD-F1B1-F181-F908-FBC7293BC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Review Demo 1</a:t>
            </a:r>
          </a:p>
        </p:txBody>
      </p:sp>
      <p:pic>
        <p:nvPicPr>
          <p:cNvPr id="4" name="Screen Recording 2025-04-14 at 6.15.10 PM.mov">
            <a:hlinkClick r:id="" action="ppaction://media"/>
            <a:extLst>
              <a:ext uri="{FF2B5EF4-FFF2-40B4-BE49-F238E27FC236}">
                <a16:creationId xmlns:a16="http://schemas.microsoft.com/office/drawing/2014/main" id="{8D455AB3-0ED5-C662-FC28-CFE6A6A229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1827" y="1669109"/>
            <a:ext cx="8008345" cy="482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33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287A3-68D5-04EC-5D98-6E442CAE7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Review Demo 2</a:t>
            </a:r>
          </a:p>
        </p:txBody>
      </p:sp>
      <p:pic>
        <p:nvPicPr>
          <p:cNvPr id="4" name="Screen Recording 2025-04-14 at 6.22.21 PM.mov">
            <a:hlinkClick r:id="" action="ppaction://media"/>
            <a:extLst>
              <a:ext uri="{FF2B5EF4-FFF2-40B4-BE49-F238E27FC236}">
                <a16:creationId xmlns:a16="http://schemas.microsoft.com/office/drawing/2014/main" id="{508E02E7-9FAA-4C5B-5B26-815A80FBDB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6087" y="1469922"/>
            <a:ext cx="8339825" cy="5022953"/>
          </a:xfrm>
        </p:spPr>
      </p:pic>
    </p:spTree>
    <p:extLst>
      <p:ext uri="{BB962C8B-B14F-4D97-AF65-F5344CB8AC3E}">
        <p14:creationId xmlns:p14="http://schemas.microsoft.com/office/powerpoint/2010/main" val="986493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05C3-EBF0-BFE6-462C-FBFB9BB5C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Review Demo 2</a:t>
            </a:r>
          </a:p>
        </p:txBody>
      </p:sp>
      <p:pic>
        <p:nvPicPr>
          <p:cNvPr id="4" name="Screen Recording 2025-04-14 at 6.23.37 PM.mov">
            <a:hlinkClick r:id="" action="ppaction://media"/>
            <a:extLst>
              <a:ext uri="{FF2B5EF4-FFF2-40B4-BE49-F238E27FC236}">
                <a16:creationId xmlns:a16="http://schemas.microsoft.com/office/drawing/2014/main" id="{65031B7A-9798-26AC-68CD-9D43A24D2BE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3855" y="1690688"/>
            <a:ext cx="8244290" cy="4965414"/>
          </a:xfrm>
        </p:spPr>
      </p:pic>
    </p:spTree>
    <p:extLst>
      <p:ext uri="{BB962C8B-B14F-4D97-AF65-F5344CB8AC3E}">
        <p14:creationId xmlns:p14="http://schemas.microsoft.com/office/powerpoint/2010/main" val="334388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4F4E0-BD6F-11AF-6081-82144ADC2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Demo 1</a:t>
            </a:r>
          </a:p>
        </p:txBody>
      </p:sp>
      <p:pic>
        <p:nvPicPr>
          <p:cNvPr id="4" name="Screen Recording 2025-04-14 at 6.25.31 PM.mov">
            <a:hlinkClick r:id="" action="ppaction://media"/>
            <a:extLst>
              <a:ext uri="{FF2B5EF4-FFF2-40B4-BE49-F238E27FC236}">
                <a16:creationId xmlns:a16="http://schemas.microsoft.com/office/drawing/2014/main" id="{CE61CC59-26D8-CB46-C29A-CA0905CD6A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2565" y="1634319"/>
            <a:ext cx="8066869" cy="4858556"/>
          </a:xfrm>
        </p:spPr>
      </p:pic>
    </p:spTree>
    <p:extLst>
      <p:ext uri="{BB962C8B-B14F-4D97-AF65-F5344CB8AC3E}">
        <p14:creationId xmlns:p14="http://schemas.microsoft.com/office/powerpoint/2010/main" val="70437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FF4E-931B-AB95-643E-A15C32215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Demo 2</a:t>
            </a:r>
          </a:p>
        </p:txBody>
      </p:sp>
      <p:pic>
        <p:nvPicPr>
          <p:cNvPr id="4" name="Screen Recording 2025-04-14 at 6.28.09 PM.mov">
            <a:hlinkClick r:id="" action="ppaction://media"/>
            <a:extLst>
              <a:ext uri="{FF2B5EF4-FFF2-40B4-BE49-F238E27FC236}">
                <a16:creationId xmlns:a16="http://schemas.microsoft.com/office/drawing/2014/main" id="{C6DF91D1-871D-78BD-BD0E-5FBA5E8C1A8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2920" y="1501253"/>
            <a:ext cx="7941152" cy="4880426"/>
          </a:xfrm>
        </p:spPr>
      </p:pic>
    </p:spTree>
    <p:extLst>
      <p:ext uri="{BB962C8B-B14F-4D97-AF65-F5344CB8AC3E}">
        <p14:creationId xmlns:p14="http://schemas.microsoft.com/office/powerpoint/2010/main" val="1402091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13894</TotalTime>
  <Words>212</Words>
  <Application>Microsoft Macintosh PowerPoint</Application>
  <PresentationFormat>Widescreen</PresentationFormat>
  <Paragraphs>58</Paragraphs>
  <Slides>12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Arial</vt:lpstr>
      <vt:lpstr>Futura Medium</vt:lpstr>
      <vt:lpstr>SF Pro Text</vt:lpstr>
      <vt:lpstr>Office Theme</vt:lpstr>
      <vt:lpstr>XPC Chart Review Simulator: Abstract to Concrete.</vt:lpstr>
      <vt:lpstr>Completed Objectives Since Last Meeting.</vt:lpstr>
      <vt:lpstr>Focusing on Prototyping the Browser Ready Chart Review Contents.</vt:lpstr>
      <vt:lpstr>Automatically Creating the HTML from the GenAI JSON Output with an HTML Template.</vt:lpstr>
      <vt:lpstr>Chart Review Demo 1</vt:lpstr>
      <vt:lpstr>Chart Review Demo 2</vt:lpstr>
      <vt:lpstr>Chart Review Demo 2</vt:lpstr>
      <vt:lpstr>Feedback Demo 1</vt:lpstr>
      <vt:lpstr>Feedback Demo 2</vt:lpstr>
      <vt:lpstr>Feedback Demo 3</vt:lpstr>
      <vt:lpstr>The Prototypes Presented Demonstrate the Feasibility of a Bulk Chart Review Dashboard.</vt:lpstr>
      <vt:lpstr>Practical Next Steps: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Aguilar, Morris A</dc:creator>
  <cp:lastModifiedBy>Aguilar, Morris A</cp:lastModifiedBy>
  <cp:revision>46</cp:revision>
  <dcterms:created xsi:type="dcterms:W3CDTF">2025-03-19T14:12:13Z</dcterms:created>
  <dcterms:modified xsi:type="dcterms:W3CDTF">2025-04-14T23:40:07Z</dcterms:modified>
</cp:coreProperties>
</file>

<file path=docProps/thumbnail.jpeg>
</file>